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1" d="100"/>
          <a:sy n="61" d="100"/>
        </p:scale>
        <p:origin x="61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4095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24124" y="690563"/>
            <a:ext cx="7468553" cy="3886200"/>
          </a:xfrm>
          <a:prstGeom prst="rect">
            <a:avLst/>
          </a:prstGeom>
          <a:noFill/>
          <a:ln/>
        </p:spPr>
        <p:txBody>
          <a:bodyPr wrap="square" rtlCol="0" anchor="t"/>
          <a:lstStyle/>
          <a:p>
            <a:pPr marL="0" indent="0">
              <a:lnSpc>
                <a:spcPts val="7650"/>
              </a:lnSpc>
              <a:buNone/>
            </a:pPr>
            <a:r>
              <a:rPr lang="en-US" sz="6120" dirty="0">
                <a:solidFill>
                  <a:srgbClr val="38512F"/>
                </a:solidFill>
                <a:latin typeface="Lora" pitchFamily="34" charset="0"/>
                <a:ea typeface="Lora" pitchFamily="34" charset="-122"/>
                <a:cs typeface="Lora" pitchFamily="34" charset="-120"/>
              </a:rPr>
              <a:t>Fruits and Vegetables Classification System in Nairobi</a:t>
            </a:r>
            <a:endParaRPr lang="en-US" sz="6120" dirty="0"/>
          </a:p>
        </p:txBody>
      </p:sp>
      <p:sp>
        <p:nvSpPr>
          <p:cNvPr id="6" name="Text 3"/>
          <p:cNvSpPr/>
          <p:nvPr/>
        </p:nvSpPr>
        <p:spPr>
          <a:xfrm>
            <a:off x="6324124" y="4935736"/>
            <a:ext cx="7468553" cy="1915120"/>
          </a:xfrm>
          <a:prstGeom prst="rect">
            <a:avLst/>
          </a:prstGeom>
          <a:noFill/>
          <a:ln/>
        </p:spPr>
        <p:txBody>
          <a:bodyPr wrap="square" rtlCol="0" anchor="t"/>
          <a:lstStyle/>
          <a:p>
            <a:pPr marL="0" indent="0">
              <a:lnSpc>
                <a:spcPts val="3016"/>
              </a:lnSpc>
              <a:buNone/>
            </a:pPr>
            <a:r>
              <a:rPr lang="en-US" sz="1885" dirty="0">
                <a:solidFill>
                  <a:srgbClr val="3A3630"/>
                </a:solidFill>
                <a:latin typeface="Source Sans Pro" pitchFamily="34" charset="0"/>
                <a:ea typeface="Source Sans Pro" pitchFamily="34" charset="-122"/>
                <a:cs typeface="Source Sans Pro" pitchFamily="34" charset="-120"/>
              </a:rPr>
              <a:t> This project aims to develop a robust classification system to identify and categorize different fruits and vegetables commonly found in the Nairobi market. The system will leverage advanced computer vision and machine learning techniques to assist vendors and consumers in making informed decisions.</a:t>
            </a:r>
            <a:endParaRPr lang="en-US" sz="1885" dirty="0"/>
          </a:p>
        </p:txBody>
      </p:sp>
      <p:sp>
        <p:nvSpPr>
          <p:cNvPr id="7" name="Shape 4"/>
          <p:cNvSpPr/>
          <p:nvPr/>
        </p:nvSpPr>
        <p:spPr>
          <a:xfrm>
            <a:off x="6324124" y="7137916"/>
            <a:ext cx="382905" cy="382905"/>
          </a:xfrm>
          <a:prstGeom prst="roundRect">
            <a:avLst>
              <a:gd name="adj" fmla="val 23878209"/>
            </a:avLst>
          </a:prstGeom>
          <a:noFill/>
          <a:ln w="7620">
            <a:solidFill>
              <a:srgbClr val="FFFFFF"/>
            </a:solidFill>
            <a:prstDash val="solid"/>
          </a:ln>
        </p:spPr>
      </p:sp>
      <p:sp>
        <p:nvSpPr>
          <p:cNvPr id="9" name="Text 5"/>
          <p:cNvSpPr/>
          <p:nvPr/>
        </p:nvSpPr>
        <p:spPr>
          <a:xfrm>
            <a:off x="6826687" y="7120057"/>
            <a:ext cx="2852976" cy="418862"/>
          </a:xfrm>
          <a:prstGeom prst="rect">
            <a:avLst/>
          </a:prstGeom>
          <a:noFill/>
          <a:ln/>
        </p:spPr>
        <p:txBody>
          <a:bodyPr wrap="none" rtlCol="0" anchor="t"/>
          <a:lstStyle/>
          <a:p>
            <a:pPr marL="0" indent="0" algn="l">
              <a:lnSpc>
                <a:spcPts val="3299"/>
              </a:lnSpc>
              <a:buNone/>
            </a:pPr>
            <a:endParaRPr lang="en-US" sz="2356"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
        <p:nvSpPr>
          <p:cNvPr id="4" name="Text 2"/>
          <p:cNvSpPr/>
          <p:nvPr/>
        </p:nvSpPr>
        <p:spPr>
          <a:xfrm>
            <a:off x="837724" y="2294215"/>
            <a:ext cx="5632490" cy="704017"/>
          </a:xfrm>
          <a:prstGeom prst="rect">
            <a:avLst/>
          </a:prstGeom>
          <a:noFill/>
          <a:ln/>
        </p:spPr>
        <p:txBody>
          <a:bodyPr wrap="none" rtlCol="0" anchor="t"/>
          <a:lstStyle/>
          <a:p>
            <a:pPr marL="0" indent="0">
              <a:lnSpc>
                <a:spcPts val="5544"/>
              </a:lnSpc>
              <a:buNone/>
            </a:pPr>
            <a:r>
              <a:rPr lang="en-US" sz="4435" dirty="0">
                <a:solidFill>
                  <a:srgbClr val="38512F"/>
                </a:solidFill>
                <a:latin typeface="Lora" pitchFamily="34" charset="0"/>
                <a:ea typeface="Lora" pitchFamily="34" charset="-122"/>
                <a:cs typeface="Lora" pitchFamily="34" charset="-120"/>
              </a:rPr>
              <a:t>Project Overview</a:t>
            </a:r>
            <a:endParaRPr lang="en-US" sz="4435" dirty="0"/>
          </a:p>
        </p:txBody>
      </p:sp>
      <p:sp>
        <p:nvSpPr>
          <p:cNvPr id="5" name="Text 3"/>
          <p:cNvSpPr/>
          <p:nvPr/>
        </p:nvSpPr>
        <p:spPr>
          <a:xfrm>
            <a:off x="837724" y="3596521"/>
            <a:ext cx="2816185" cy="351949"/>
          </a:xfrm>
          <a:prstGeom prst="rect">
            <a:avLst/>
          </a:prstGeom>
          <a:noFill/>
          <a:ln/>
        </p:spPr>
        <p:txBody>
          <a:bodyPr wrap="none" rtlCol="0" anchor="t"/>
          <a:lstStyle/>
          <a:p>
            <a:pPr marL="0" indent="0">
              <a:lnSpc>
                <a:spcPts val="2772"/>
              </a:lnSpc>
              <a:buNone/>
            </a:pPr>
            <a:r>
              <a:rPr lang="en-US" sz="2218" dirty="0">
                <a:solidFill>
                  <a:srgbClr val="38512F"/>
                </a:solidFill>
                <a:latin typeface="Lora" pitchFamily="34" charset="0"/>
                <a:ea typeface="Lora" pitchFamily="34" charset="-122"/>
                <a:cs typeface="Lora" pitchFamily="34" charset="-120"/>
              </a:rPr>
              <a:t>Objectives</a:t>
            </a:r>
            <a:endParaRPr lang="en-US" sz="2218" dirty="0"/>
          </a:p>
        </p:txBody>
      </p:sp>
      <p:sp>
        <p:nvSpPr>
          <p:cNvPr id="6" name="Text 4"/>
          <p:cNvSpPr/>
          <p:nvPr/>
        </p:nvSpPr>
        <p:spPr>
          <a:xfrm>
            <a:off x="837724" y="4187785"/>
            <a:ext cx="3928586" cy="1532096"/>
          </a:xfrm>
          <a:prstGeom prst="rect">
            <a:avLst/>
          </a:prstGeom>
          <a:noFill/>
          <a:ln/>
        </p:spPr>
        <p:txBody>
          <a:bodyPr wrap="square" rtlCol="0" anchor="t"/>
          <a:lstStyle/>
          <a:p>
            <a:pPr marL="0" indent="0">
              <a:lnSpc>
                <a:spcPts val="3016"/>
              </a:lnSpc>
              <a:buNone/>
            </a:pPr>
            <a:r>
              <a:rPr lang="en-US" sz="1885" dirty="0">
                <a:solidFill>
                  <a:srgbClr val="3A3630"/>
                </a:solidFill>
                <a:latin typeface="Source Sans Pro" pitchFamily="34" charset="0"/>
                <a:ea typeface="Source Sans Pro" pitchFamily="34" charset="-122"/>
                <a:cs typeface="Source Sans Pro" pitchFamily="34" charset="-120"/>
              </a:rPr>
              <a:t>Develop a user-friendly mobile application that can accurately identify and classify a wide range of fruits and vegetables.</a:t>
            </a:r>
            <a:endParaRPr lang="en-US" sz="1885" dirty="0"/>
          </a:p>
        </p:txBody>
      </p:sp>
      <p:sp>
        <p:nvSpPr>
          <p:cNvPr id="7" name="Text 5"/>
          <p:cNvSpPr/>
          <p:nvPr/>
        </p:nvSpPr>
        <p:spPr>
          <a:xfrm>
            <a:off x="5357813" y="3596521"/>
            <a:ext cx="2816185" cy="351949"/>
          </a:xfrm>
          <a:prstGeom prst="rect">
            <a:avLst/>
          </a:prstGeom>
          <a:noFill/>
          <a:ln/>
        </p:spPr>
        <p:txBody>
          <a:bodyPr wrap="none" rtlCol="0" anchor="t"/>
          <a:lstStyle/>
          <a:p>
            <a:pPr marL="0" indent="0">
              <a:lnSpc>
                <a:spcPts val="2772"/>
              </a:lnSpc>
              <a:buNone/>
            </a:pPr>
            <a:r>
              <a:rPr lang="en-US" sz="2218" dirty="0">
                <a:solidFill>
                  <a:srgbClr val="38512F"/>
                </a:solidFill>
                <a:latin typeface="Lora" pitchFamily="34" charset="0"/>
                <a:ea typeface="Lora" pitchFamily="34" charset="-122"/>
                <a:cs typeface="Lora" pitchFamily="34" charset="-120"/>
              </a:rPr>
              <a:t>Target Audience</a:t>
            </a:r>
            <a:endParaRPr lang="en-US" sz="2218" dirty="0"/>
          </a:p>
        </p:txBody>
      </p:sp>
      <p:sp>
        <p:nvSpPr>
          <p:cNvPr id="8" name="Text 6"/>
          <p:cNvSpPr/>
          <p:nvPr/>
        </p:nvSpPr>
        <p:spPr>
          <a:xfrm>
            <a:off x="5357813" y="4187785"/>
            <a:ext cx="3928586" cy="1149072"/>
          </a:xfrm>
          <a:prstGeom prst="rect">
            <a:avLst/>
          </a:prstGeom>
          <a:noFill/>
          <a:ln/>
        </p:spPr>
        <p:txBody>
          <a:bodyPr wrap="square" rtlCol="0" anchor="t"/>
          <a:lstStyle/>
          <a:p>
            <a:pPr marL="0" indent="0">
              <a:lnSpc>
                <a:spcPts val="3016"/>
              </a:lnSpc>
              <a:buNone/>
            </a:pPr>
            <a:r>
              <a:rPr lang="en-US" sz="1885" dirty="0">
                <a:solidFill>
                  <a:srgbClr val="3A3630"/>
                </a:solidFill>
                <a:latin typeface="Source Sans Pro" pitchFamily="34" charset="0"/>
                <a:ea typeface="Source Sans Pro" pitchFamily="34" charset="-122"/>
                <a:cs typeface="Source Sans Pro" pitchFamily="34" charset="-120"/>
              </a:rPr>
              <a:t>Market vendors, stall owners, and health-conscious consumers in Nairobi.</a:t>
            </a:r>
            <a:endParaRPr lang="en-US" sz="1885" dirty="0"/>
          </a:p>
        </p:txBody>
      </p:sp>
      <p:sp>
        <p:nvSpPr>
          <p:cNvPr id="9" name="Text 7"/>
          <p:cNvSpPr/>
          <p:nvPr/>
        </p:nvSpPr>
        <p:spPr>
          <a:xfrm>
            <a:off x="9877901" y="3596521"/>
            <a:ext cx="2816185" cy="351949"/>
          </a:xfrm>
          <a:prstGeom prst="rect">
            <a:avLst/>
          </a:prstGeom>
          <a:noFill/>
          <a:ln/>
        </p:spPr>
        <p:txBody>
          <a:bodyPr wrap="none" rtlCol="0" anchor="t"/>
          <a:lstStyle/>
          <a:p>
            <a:pPr marL="0" indent="0">
              <a:lnSpc>
                <a:spcPts val="2772"/>
              </a:lnSpc>
              <a:buNone/>
            </a:pPr>
            <a:r>
              <a:rPr lang="en-US" sz="2218" dirty="0">
                <a:solidFill>
                  <a:srgbClr val="38512F"/>
                </a:solidFill>
                <a:latin typeface="Lora" pitchFamily="34" charset="0"/>
                <a:ea typeface="Lora" pitchFamily="34" charset="-122"/>
                <a:cs typeface="Lora" pitchFamily="34" charset="-120"/>
              </a:rPr>
              <a:t>Expected Outcomes</a:t>
            </a:r>
            <a:endParaRPr lang="en-US" sz="2218" dirty="0"/>
          </a:p>
        </p:txBody>
      </p:sp>
      <p:sp>
        <p:nvSpPr>
          <p:cNvPr id="10" name="Text 8"/>
          <p:cNvSpPr/>
          <p:nvPr/>
        </p:nvSpPr>
        <p:spPr>
          <a:xfrm>
            <a:off x="9877901" y="4187785"/>
            <a:ext cx="3928586" cy="1532096"/>
          </a:xfrm>
          <a:prstGeom prst="rect">
            <a:avLst/>
          </a:prstGeom>
          <a:noFill/>
          <a:ln/>
        </p:spPr>
        <p:txBody>
          <a:bodyPr wrap="square" rtlCol="0" anchor="t"/>
          <a:lstStyle/>
          <a:p>
            <a:pPr marL="0" indent="0">
              <a:lnSpc>
                <a:spcPts val="3016"/>
              </a:lnSpc>
              <a:buNone/>
            </a:pPr>
            <a:r>
              <a:rPr lang="en-US" sz="1885" dirty="0">
                <a:solidFill>
                  <a:srgbClr val="3A3630"/>
                </a:solidFill>
                <a:latin typeface="Source Sans Pro" pitchFamily="34" charset="0"/>
                <a:ea typeface="Source Sans Pro" pitchFamily="34" charset="-122"/>
                <a:cs typeface="Source Sans Pro" pitchFamily="34" charset="-120"/>
              </a:rPr>
              <a:t>Improved product identification, efficient inventory management, and better-informed purchasing decisions for all stakeholders.</a:t>
            </a:r>
            <a:endParaRPr lang="en-US" sz="1885"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7724" y="1182291"/>
            <a:ext cx="5632490" cy="704017"/>
          </a:xfrm>
          <a:prstGeom prst="rect">
            <a:avLst/>
          </a:prstGeom>
          <a:noFill/>
          <a:ln/>
        </p:spPr>
        <p:txBody>
          <a:bodyPr wrap="none" rtlCol="0" anchor="t"/>
          <a:lstStyle/>
          <a:p>
            <a:pPr marL="0" indent="0">
              <a:lnSpc>
                <a:spcPts val="5544"/>
              </a:lnSpc>
              <a:buNone/>
            </a:pPr>
            <a:r>
              <a:rPr lang="en-US" sz="4435" dirty="0">
                <a:solidFill>
                  <a:srgbClr val="38512F"/>
                </a:solidFill>
                <a:latin typeface="Lora" pitchFamily="34" charset="0"/>
                <a:ea typeface="Lora" pitchFamily="34" charset="-122"/>
                <a:cs typeface="Lora" pitchFamily="34" charset="-120"/>
              </a:rPr>
              <a:t>Problem Statement</a:t>
            </a:r>
            <a:endParaRPr lang="en-US" sz="4435" dirty="0"/>
          </a:p>
        </p:txBody>
      </p:sp>
      <p:sp>
        <p:nvSpPr>
          <p:cNvPr id="6" name="Shape 3"/>
          <p:cNvSpPr/>
          <p:nvPr/>
        </p:nvSpPr>
        <p:spPr>
          <a:xfrm>
            <a:off x="837724" y="2514481"/>
            <a:ext cx="538520" cy="538520"/>
          </a:xfrm>
          <a:prstGeom prst="roundRect">
            <a:avLst>
              <a:gd name="adj" fmla="val 6668"/>
            </a:avLst>
          </a:prstGeom>
          <a:solidFill>
            <a:srgbClr val="F3E7D4"/>
          </a:solidFill>
          <a:ln/>
        </p:spPr>
      </p:sp>
      <p:sp>
        <p:nvSpPr>
          <p:cNvPr id="7" name="Text 4"/>
          <p:cNvSpPr/>
          <p:nvPr/>
        </p:nvSpPr>
        <p:spPr>
          <a:xfrm>
            <a:off x="1045369" y="2614732"/>
            <a:ext cx="123111" cy="337899"/>
          </a:xfrm>
          <a:prstGeom prst="rect">
            <a:avLst/>
          </a:prstGeom>
          <a:noFill/>
          <a:ln/>
        </p:spPr>
        <p:txBody>
          <a:bodyPr wrap="none" rtlCol="0" anchor="t"/>
          <a:lstStyle/>
          <a:p>
            <a:pPr marL="0" indent="0" algn="ctr">
              <a:lnSpc>
                <a:spcPts val="2661"/>
              </a:lnSpc>
              <a:buNone/>
            </a:pPr>
            <a:r>
              <a:rPr lang="en-US" sz="2661" dirty="0">
                <a:solidFill>
                  <a:srgbClr val="3A3630"/>
                </a:solidFill>
                <a:latin typeface="Lora" pitchFamily="34" charset="0"/>
                <a:ea typeface="Lora" pitchFamily="34" charset="-122"/>
                <a:cs typeface="Lora" pitchFamily="34" charset="-120"/>
              </a:rPr>
              <a:t>1</a:t>
            </a:r>
            <a:endParaRPr lang="en-US" sz="2661" dirty="0"/>
          </a:p>
        </p:txBody>
      </p:sp>
      <p:sp>
        <p:nvSpPr>
          <p:cNvPr id="8" name="Text 5"/>
          <p:cNvSpPr/>
          <p:nvPr/>
        </p:nvSpPr>
        <p:spPr>
          <a:xfrm>
            <a:off x="1615559" y="2514481"/>
            <a:ext cx="2836783" cy="703898"/>
          </a:xfrm>
          <a:prstGeom prst="rect">
            <a:avLst/>
          </a:prstGeom>
          <a:noFill/>
          <a:ln/>
        </p:spPr>
        <p:txBody>
          <a:bodyPr wrap="square" rtlCol="0" anchor="t"/>
          <a:lstStyle/>
          <a:p>
            <a:pPr marL="0" indent="0">
              <a:lnSpc>
                <a:spcPts val="2772"/>
              </a:lnSpc>
              <a:buNone/>
            </a:pPr>
            <a:r>
              <a:rPr lang="en-US" sz="2218" dirty="0">
                <a:solidFill>
                  <a:srgbClr val="3A3630"/>
                </a:solidFill>
                <a:latin typeface="Lora" pitchFamily="34" charset="0"/>
                <a:ea typeface="Lora" pitchFamily="34" charset="-122"/>
                <a:cs typeface="Lora" pitchFamily="34" charset="-120"/>
              </a:rPr>
              <a:t>Produce Misidentification</a:t>
            </a:r>
            <a:endParaRPr lang="en-US" sz="2218" dirty="0"/>
          </a:p>
        </p:txBody>
      </p:sp>
      <p:sp>
        <p:nvSpPr>
          <p:cNvPr id="9" name="Text 6"/>
          <p:cNvSpPr/>
          <p:nvPr/>
        </p:nvSpPr>
        <p:spPr>
          <a:xfrm>
            <a:off x="1615559" y="3361968"/>
            <a:ext cx="2836783" cy="1915120"/>
          </a:xfrm>
          <a:prstGeom prst="rect">
            <a:avLst/>
          </a:prstGeom>
          <a:noFill/>
          <a:ln/>
        </p:spPr>
        <p:txBody>
          <a:bodyPr wrap="square" rtlCol="0" anchor="t"/>
          <a:lstStyle/>
          <a:p>
            <a:pPr marL="0" indent="0">
              <a:lnSpc>
                <a:spcPts val="3016"/>
              </a:lnSpc>
              <a:buNone/>
            </a:pPr>
            <a:r>
              <a:rPr lang="en-US" sz="1885" dirty="0">
                <a:solidFill>
                  <a:srgbClr val="3A3630"/>
                </a:solidFill>
                <a:latin typeface="Source Sans Pro" pitchFamily="34" charset="0"/>
                <a:ea typeface="Source Sans Pro" pitchFamily="34" charset="-122"/>
                <a:cs typeface="Source Sans Pro" pitchFamily="34" charset="-120"/>
              </a:rPr>
              <a:t>Vendors and customers often struggle to accurately identify and differentiate similar-looking fruits and vegetables.</a:t>
            </a:r>
            <a:endParaRPr lang="en-US" sz="1885" dirty="0"/>
          </a:p>
        </p:txBody>
      </p:sp>
      <p:sp>
        <p:nvSpPr>
          <p:cNvPr id="10" name="Shape 7"/>
          <p:cNvSpPr/>
          <p:nvPr/>
        </p:nvSpPr>
        <p:spPr>
          <a:xfrm>
            <a:off x="4691658" y="2514481"/>
            <a:ext cx="538520" cy="538520"/>
          </a:xfrm>
          <a:prstGeom prst="roundRect">
            <a:avLst>
              <a:gd name="adj" fmla="val 6668"/>
            </a:avLst>
          </a:prstGeom>
          <a:solidFill>
            <a:srgbClr val="F3E7D4"/>
          </a:solidFill>
          <a:ln/>
        </p:spPr>
      </p:sp>
      <p:sp>
        <p:nvSpPr>
          <p:cNvPr id="11" name="Text 8"/>
          <p:cNvSpPr/>
          <p:nvPr/>
        </p:nvSpPr>
        <p:spPr>
          <a:xfrm>
            <a:off x="4870132" y="2614732"/>
            <a:ext cx="181570" cy="337899"/>
          </a:xfrm>
          <a:prstGeom prst="rect">
            <a:avLst/>
          </a:prstGeom>
          <a:noFill/>
          <a:ln/>
        </p:spPr>
        <p:txBody>
          <a:bodyPr wrap="none" rtlCol="0" anchor="t"/>
          <a:lstStyle/>
          <a:p>
            <a:pPr marL="0" indent="0" algn="ctr">
              <a:lnSpc>
                <a:spcPts val="2661"/>
              </a:lnSpc>
              <a:buNone/>
            </a:pPr>
            <a:r>
              <a:rPr lang="en-US" sz="2661" dirty="0">
                <a:solidFill>
                  <a:srgbClr val="3A3630"/>
                </a:solidFill>
                <a:latin typeface="Lora" pitchFamily="34" charset="0"/>
                <a:ea typeface="Lora" pitchFamily="34" charset="-122"/>
                <a:cs typeface="Lora" pitchFamily="34" charset="-120"/>
              </a:rPr>
              <a:t>2</a:t>
            </a:r>
            <a:endParaRPr lang="en-US" sz="2661" dirty="0"/>
          </a:p>
        </p:txBody>
      </p:sp>
      <p:sp>
        <p:nvSpPr>
          <p:cNvPr id="12" name="Text 9"/>
          <p:cNvSpPr/>
          <p:nvPr/>
        </p:nvSpPr>
        <p:spPr>
          <a:xfrm>
            <a:off x="5469493" y="2514481"/>
            <a:ext cx="2816185" cy="351949"/>
          </a:xfrm>
          <a:prstGeom prst="rect">
            <a:avLst/>
          </a:prstGeom>
          <a:noFill/>
          <a:ln/>
        </p:spPr>
        <p:txBody>
          <a:bodyPr wrap="none" rtlCol="0" anchor="t"/>
          <a:lstStyle/>
          <a:p>
            <a:pPr marL="0" indent="0">
              <a:lnSpc>
                <a:spcPts val="2772"/>
              </a:lnSpc>
              <a:buNone/>
            </a:pPr>
            <a:r>
              <a:rPr lang="en-US" sz="2218" dirty="0">
                <a:solidFill>
                  <a:srgbClr val="3A3630"/>
                </a:solidFill>
                <a:latin typeface="Lora" pitchFamily="34" charset="0"/>
                <a:ea typeface="Lora" pitchFamily="34" charset="-122"/>
                <a:cs typeface="Lora" pitchFamily="34" charset="-120"/>
              </a:rPr>
              <a:t>Inventory Challenges</a:t>
            </a:r>
            <a:endParaRPr lang="en-US" sz="2218" dirty="0"/>
          </a:p>
        </p:txBody>
      </p:sp>
      <p:sp>
        <p:nvSpPr>
          <p:cNvPr id="13" name="Text 10"/>
          <p:cNvSpPr/>
          <p:nvPr/>
        </p:nvSpPr>
        <p:spPr>
          <a:xfrm>
            <a:off x="5469493" y="3010019"/>
            <a:ext cx="2836783" cy="1532096"/>
          </a:xfrm>
          <a:prstGeom prst="rect">
            <a:avLst/>
          </a:prstGeom>
          <a:noFill/>
          <a:ln/>
        </p:spPr>
        <p:txBody>
          <a:bodyPr wrap="square" rtlCol="0" anchor="t"/>
          <a:lstStyle/>
          <a:p>
            <a:pPr marL="0" indent="0">
              <a:lnSpc>
                <a:spcPts val="3016"/>
              </a:lnSpc>
              <a:buNone/>
            </a:pPr>
            <a:r>
              <a:rPr lang="en-US" sz="1885" dirty="0">
                <a:solidFill>
                  <a:srgbClr val="3A3630"/>
                </a:solidFill>
                <a:latin typeface="Source Sans Pro" pitchFamily="34" charset="0"/>
                <a:ea typeface="Source Sans Pro" pitchFamily="34" charset="-122"/>
                <a:cs typeface="Source Sans Pro" pitchFamily="34" charset="-120"/>
              </a:rPr>
              <a:t>Inefficient tracking of stock levels and spoilage rates leads to waste and lost revenue.</a:t>
            </a:r>
            <a:endParaRPr lang="en-US" sz="1885" dirty="0"/>
          </a:p>
        </p:txBody>
      </p:sp>
      <p:sp>
        <p:nvSpPr>
          <p:cNvPr id="14" name="Shape 11"/>
          <p:cNvSpPr/>
          <p:nvPr/>
        </p:nvSpPr>
        <p:spPr>
          <a:xfrm>
            <a:off x="837724" y="5785604"/>
            <a:ext cx="538520" cy="538520"/>
          </a:xfrm>
          <a:prstGeom prst="roundRect">
            <a:avLst>
              <a:gd name="adj" fmla="val 6668"/>
            </a:avLst>
          </a:prstGeom>
          <a:solidFill>
            <a:srgbClr val="F3E7D4"/>
          </a:solidFill>
          <a:ln/>
        </p:spPr>
      </p:sp>
      <p:sp>
        <p:nvSpPr>
          <p:cNvPr id="15" name="Text 12"/>
          <p:cNvSpPr/>
          <p:nvPr/>
        </p:nvSpPr>
        <p:spPr>
          <a:xfrm>
            <a:off x="1012865" y="5885855"/>
            <a:ext cx="188238" cy="337899"/>
          </a:xfrm>
          <a:prstGeom prst="rect">
            <a:avLst/>
          </a:prstGeom>
          <a:noFill/>
          <a:ln/>
        </p:spPr>
        <p:txBody>
          <a:bodyPr wrap="none" rtlCol="0" anchor="t"/>
          <a:lstStyle/>
          <a:p>
            <a:pPr marL="0" indent="0" algn="ctr">
              <a:lnSpc>
                <a:spcPts val="2661"/>
              </a:lnSpc>
              <a:buNone/>
            </a:pPr>
            <a:r>
              <a:rPr lang="en-US" sz="2661" dirty="0">
                <a:solidFill>
                  <a:srgbClr val="3A3630"/>
                </a:solidFill>
                <a:latin typeface="Lora" pitchFamily="34" charset="0"/>
                <a:ea typeface="Lora" pitchFamily="34" charset="-122"/>
                <a:cs typeface="Lora" pitchFamily="34" charset="-120"/>
              </a:rPr>
              <a:t>3</a:t>
            </a:r>
            <a:endParaRPr lang="en-US" sz="2661" dirty="0"/>
          </a:p>
        </p:txBody>
      </p:sp>
      <p:sp>
        <p:nvSpPr>
          <p:cNvPr id="16" name="Text 13"/>
          <p:cNvSpPr/>
          <p:nvPr/>
        </p:nvSpPr>
        <p:spPr>
          <a:xfrm>
            <a:off x="1615559" y="5785604"/>
            <a:ext cx="2966918" cy="351949"/>
          </a:xfrm>
          <a:prstGeom prst="rect">
            <a:avLst/>
          </a:prstGeom>
          <a:noFill/>
          <a:ln/>
        </p:spPr>
        <p:txBody>
          <a:bodyPr wrap="none" rtlCol="0" anchor="t"/>
          <a:lstStyle/>
          <a:p>
            <a:pPr marL="0" indent="0">
              <a:lnSpc>
                <a:spcPts val="2772"/>
              </a:lnSpc>
              <a:buNone/>
            </a:pPr>
            <a:r>
              <a:rPr lang="en-US" sz="2218" dirty="0">
                <a:solidFill>
                  <a:srgbClr val="3A3630"/>
                </a:solidFill>
                <a:latin typeface="Lora" pitchFamily="34" charset="0"/>
                <a:ea typeface="Lora" pitchFamily="34" charset="-122"/>
                <a:cs typeface="Lora" pitchFamily="34" charset="-120"/>
              </a:rPr>
              <a:t>Purchasing Difficulties</a:t>
            </a:r>
            <a:endParaRPr lang="en-US" sz="2218" dirty="0"/>
          </a:p>
        </p:txBody>
      </p:sp>
      <p:sp>
        <p:nvSpPr>
          <p:cNvPr id="17" name="Text 14"/>
          <p:cNvSpPr/>
          <p:nvPr/>
        </p:nvSpPr>
        <p:spPr>
          <a:xfrm>
            <a:off x="1615559" y="6281142"/>
            <a:ext cx="6690717" cy="766048"/>
          </a:xfrm>
          <a:prstGeom prst="rect">
            <a:avLst/>
          </a:prstGeom>
          <a:noFill/>
          <a:ln/>
        </p:spPr>
        <p:txBody>
          <a:bodyPr wrap="square" rtlCol="0" anchor="t"/>
          <a:lstStyle/>
          <a:p>
            <a:pPr marL="0" indent="0">
              <a:lnSpc>
                <a:spcPts val="3016"/>
              </a:lnSpc>
              <a:buNone/>
            </a:pPr>
            <a:r>
              <a:rPr lang="en-US" sz="1885" dirty="0">
                <a:solidFill>
                  <a:srgbClr val="3A3630"/>
                </a:solidFill>
                <a:latin typeface="Source Sans Pro" pitchFamily="34" charset="0"/>
                <a:ea typeface="Source Sans Pro" pitchFamily="34" charset="-122"/>
                <a:cs typeface="Source Sans Pro" pitchFamily="34" charset="-120"/>
              </a:rPr>
              <a:t>Customers may purchase the wrong produce, leading to dissatisfaction and food waste.</a:t>
            </a:r>
            <a:endParaRPr lang="en-US" sz="1885"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7724" y="972860"/>
            <a:ext cx="5632490" cy="704017"/>
          </a:xfrm>
          <a:prstGeom prst="rect">
            <a:avLst/>
          </a:prstGeom>
          <a:noFill/>
          <a:ln/>
        </p:spPr>
        <p:txBody>
          <a:bodyPr wrap="none" rtlCol="0" anchor="t"/>
          <a:lstStyle/>
          <a:p>
            <a:pPr marL="0" indent="0">
              <a:lnSpc>
                <a:spcPts val="5544"/>
              </a:lnSpc>
              <a:buNone/>
            </a:pPr>
            <a:r>
              <a:rPr lang="en-US" sz="4435" dirty="0">
                <a:solidFill>
                  <a:srgbClr val="38512F"/>
                </a:solidFill>
                <a:latin typeface="Lora" pitchFamily="34" charset="0"/>
                <a:ea typeface="Lora" pitchFamily="34" charset="-122"/>
                <a:cs typeface="Lora" pitchFamily="34" charset="-120"/>
              </a:rPr>
              <a:t>Proposed Solution</a:t>
            </a:r>
            <a:endParaRPr lang="en-US" sz="4435" dirty="0"/>
          </a:p>
        </p:txBody>
      </p:sp>
      <p:sp>
        <p:nvSpPr>
          <p:cNvPr id="6" name="Shape 3"/>
          <p:cNvSpPr/>
          <p:nvPr/>
        </p:nvSpPr>
        <p:spPr>
          <a:xfrm>
            <a:off x="837724" y="2035850"/>
            <a:ext cx="3614618" cy="3241238"/>
          </a:xfrm>
          <a:prstGeom prst="roundRect">
            <a:avLst>
              <a:gd name="adj" fmla="val 1108"/>
            </a:avLst>
          </a:prstGeom>
          <a:solidFill>
            <a:srgbClr val="F3E7D4"/>
          </a:solidFill>
          <a:ln/>
        </p:spPr>
      </p:sp>
      <p:sp>
        <p:nvSpPr>
          <p:cNvPr id="7" name="Text 4"/>
          <p:cNvSpPr/>
          <p:nvPr/>
        </p:nvSpPr>
        <p:spPr>
          <a:xfrm>
            <a:off x="1077039" y="2275165"/>
            <a:ext cx="3135987" cy="703898"/>
          </a:xfrm>
          <a:prstGeom prst="rect">
            <a:avLst/>
          </a:prstGeom>
          <a:noFill/>
          <a:ln/>
        </p:spPr>
        <p:txBody>
          <a:bodyPr wrap="square" rtlCol="0" anchor="t"/>
          <a:lstStyle/>
          <a:p>
            <a:pPr marL="0" indent="0">
              <a:lnSpc>
                <a:spcPts val="2772"/>
              </a:lnSpc>
              <a:buNone/>
            </a:pPr>
            <a:r>
              <a:rPr lang="en-US" sz="2218" dirty="0">
                <a:solidFill>
                  <a:srgbClr val="3A3630"/>
                </a:solidFill>
                <a:latin typeface="Lora" pitchFamily="34" charset="0"/>
                <a:ea typeface="Lora" pitchFamily="34" charset="-122"/>
                <a:cs typeface="Lora" pitchFamily="34" charset="-120"/>
              </a:rPr>
              <a:t>AI-powered Classification</a:t>
            </a:r>
            <a:endParaRPr lang="en-US" sz="2218" dirty="0"/>
          </a:p>
        </p:txBody>
      </p:sp>
      <p:sp>
        <p:nvSpPr>
          <p:cNvPr id="8" name="Text 5"/>
          <p:cNvSpPr/>
          <p:nvPr/>
        </p:nvSpPr>
        <p:spPr>
          <a:xfrm>
            <a:off x="1077039" y="3122652"/>
            <a:ext cx="3135987" cy="1915120"/>
          </a:xfrm>
          <a:prstGeom prst="rect">
            <a:avLst/>
          </a:prstGeom>
          <a:noFill/>
          <a:ln/>
        </p:spPr>
        <p:txBody>
          <a:bodyPr wrap="square" rtlCol="0" anchor="t"/>
          <a:lstStyle/>
          <a:p>
            <a:pPr marL="0" indent="0">
              <a:lnSpc>
                <a:spcPts val="3016"/>
              </a:lnSpc>
              <a:buNone/>
            </a:pPr>
            <a:r>
              <a:rPr lang="en-US" sz="1885" dirty="0">
                <a:solidFill>
                  <a:srgbClr val="3A3630"/>
                </a:solidFill>
                <a:latin typeface="Source Sans Pro" pitchFamily="34" charset="0"/>
                <a:ea typeface="Source Sans Pro" pitchFamily="34" charset="-122"/>
                <a:cs typeface="Source Sans Pro" pitchFamily="34" charset="-120"/>
              </a:rPr>
              <a:t>Leverage advanced computer vision and machine learning algorithms to accurately identify and classify a wide range of fruits and vegetables.</a:t>
            </a:r>
            <a:endParaRPr lang="en-US" sz="1885" dirty="0"/>
          </a:p>
        </p:txBody>
      </p:sp>
      <p:sp>
        <p:nvSpPr>
          <p:cNvPr id="9" name="Shape 6"/>
          <p:cNvSpPr/>
          <p:nvPr/>
        </p:nvSpPr>
        <p:spPr>
          <a:xfrm>
            <a:off x="4691658" y="2035850"/>
            <a:ext cx="3614618" cy="3241238"/>
          </a:xfrm>
          <a:prstGeom prst="roundRect">
            <a:avLst>
              <a:gd name="adj" fmla="val 1108"/>
            </a:avLst>
          </a:prstGeom>
          <a:solidFill>
            <a:srgbClr val="F3E7D4"/>
          </a:solidFill>
          <a:ln/>
        </p:spPr>
      </p:sp>
      <p:sp>
        <p:nvSpPr>
          <p:cNvPr id="10" name="Text 7"/>
          <p:cNvSpPr/>
          <p:nvPr/>
        </p:nvSpPr>
        <p:spPr>
          <a:xfrm>
            <a:off x="4930973" y="2275165"/>
            <a:ext cx="3051096" cy="351949"/>
          </a:xfrm>
          <a:prstGeom prst="rect">
            <a:avLst/>
          </a:prstGeom>
          <a:noFill/>
          <a:ln/>
        </p:spPr>
        <p:txBody>
          <a:bodyPr wrap="none" rtlCol="0" anchor="t"/>
          <a:lstStyle/>
          <a:p>
            <a:pPr marL="0" indent="0">
              <a:lnSpc>
                <a:spcPts val="2772"/>
              </a:lnSpc>
              <a:buNone/>
            </a:pPr>
            <a:r>
              <a:rPr lang="en-US" sz="2218" dirty="0">
                <a:solidFill>
                  <a:srgbClr val="3A3630"/>
                </a:solidFill>
                <a:latin typeface="Lora" pitchFamily="34" charset="0"/>
                <a:ea typeface="Lora" pitchFamily="34" charset="-122"/>
                <a:cs typeface="Lora" pitchFamily="34" charset="-120"/>
              </a:rPr>
              <a:t>Inventory Management</a:t>
            </a:r>
            <a:endParaRPr lang="en-US" sz="2218" dirty="0"/>
          </a:p>
        </p:txBody>
      </p:sp>
      <p:sp>
        <p:nvSpPr>
          <p:cNvPr id="11" name="Text 8"/>
          <p:cNvSpPr/>
          <p:nvPr/>
        </p:nvSpPr>
        <p:spPr>
          <a:xfrm>
            <a:off x="4930973" y="2770703"/>
            <a:ext cx="3135987" cy="1532096"/>
          </a:xfrm>
          <a:prstGeom prst="rect">
            <a:avLst/>
          </a:prstGeom>
          <a:noFill/>
          <a:ln/>
        </p:spPr>
        <p:txBody>
          <a:bodyPr wrap="square" rtlCol="0" anchor="t"/>
          <a:lstStyle/>
          <a:p>
            <a:pPr marL="0" indent="0">
              <a:lnSpc>
                <a:spcPts val="3016"/>
              </a:lnSpc>
              <a:buNone/>
            </a:pPr>
            <a:r>
              <a:rPr lang="en-US" sz="1885" dirty="0">
                <a:solidFill>
                  <a:srgbClr val="3A3630"/>
                </a:solidFill>
                <a:latin typeface="Source Sans Pro" pitchFamily="34" charset="0"/>
                <a:ea typeface="Source Sans Pro" pitchFamily="34" charset="-122"/>
                <a:cs typeface="Source Sans Pro" pitchFamily="34" charset="-120"/>
              </a:rPr>
              <a:t>Integrate inventory tracking and analytics to help vendors monitor stock levels and reduce waste.</a:t>
            </a:r>
            <a:endParaRPr lang="en-US" sz="1885" dirty="0"/>
          </a:p>
        </p:txBody>
      </p:sp>
      <p:sp>
        <p:nvSpPr>
          <p:cNvPr id="12" name="Shape 9"/>
          <p:cNvSpPr/>
          <p:nvPr/>
        </p:nvSpPr>
        <p:spPr>
          <a:xfrm>
            <a:off x="837724" y="5516404"/>
            <a:ext cx="7468553" cy="1740218"/>
          </a:xfrm>
          <a:prstGeom prst="roundRect">
            <a:avLst>
              <a:gd name="adj" fmla="val 2063"/>
            </a:avLst>
          </a:prstGeom>
          <a:solidFill>
            <a:srgbClr val="F3E7D4"/>
          </a:solidFill>
          <a:ln/>
        </p:spPr>
      </p:sp>
      <p:sp>
        <p:nvSpPr>
          <p:cNvPr id="13" name="Text 10"/>
          <p:cNvSpPr/>
          <p:nvPr/>
        </p:nvSpPr>
        <p:spPr>
          <a:xfrm>
            <a:off x="1077039" y="5755719"/>
            <a:ext cx="2816185" cy="351949"/>
          </a:xfrm>
          <a:prstGeom prst="rect">
            <a:avLst/>
          </a:prstGeom>
          <a:noFill/>
          <a:ln/>
        </p:spPr>
        <p:txBody>
          <a:bodyPr wrap="none" rtlCol="0" anchor="t"/>
          <a:lstStyle/>
          <a:p>
            <a:pPr marL="0" indent="0">
              <a:lnSpc>
                <a:spcPts val="2772"/>
              </a:lnSpc>
              <a:buNone/>
            </a:pPr>
            <a:r>
              <a:rPr lang="en-US" sz="2218" dirty="0">
                <a:solidFill>
                  <a:srgbClr val="3A3630"/>
                </a:solidFill>
                <a:latin typeface="Lora" pitchFamily="34" charset="0"/>
                <a:ea typeface="Lora" pitchFamily="34" charset="-122"/>
                <a:cs typeface="Lora" pitchFamily="34" charset="-120"/>
              </a:rPr>
              <a:t>User-friendly App</a:t>
            </a:r>
            <a:endParaRPr lang="en-US" sz="2218" dirty="0"/>
          </a:p>
        </p:txBody>
      </p:sp>
      <p:sp>
        <p:nvSpPr>
          <p:cNvPr id="14" name="Text 11"/>
          <p:cNvSpPr/>
          <p:nvPr/>
        </p:nvSpPr>
        <p:spPr>
          <a:xfrm>
            <a:off x="1077039" y="6251258"/>
            <a:ext cx="6989921" cy="766048"/>
          </a:xfrm>
          <a:prstGeom prst="rect">
            <a:avLst/>
          </a:prstGeom>
          <a:noFill/>
          <a:ln/>
        </p:spPr>
        <p:txBody>
          <a:bodyPr wrap="square" rtlCol="0" anchor="t"/>
          <a:lstStyle/>
          <a:p>
            <a:pPr marL="0" indent="0">
              <a:lnSpc>
                <a:spcPts val="3016"/>
              </a:lnSpc>
              <a:buNone/>
            </a:pPr>
            <a:r>
              <a:rPr lang="en-US" sz="1885" dirty="0">
                <a:solidFill>
                  <a:srgbClr val="3A3630"/>
                </a:solidFill>
                <a:latin typeface="Source Sans Pro" pitchFamily="34" charset="0"/>
                <a:ea typeface="Source Sans Pro" pitchFamily="34" charset="-122"/>
                <a:cs typeface="Source Sans Pro" pitchFamily="34" charset="-120"/>
              </a:rPr>
              <a:t>Develop a mobile application with a simple, intuitive interface for both vendors and consumers.</a:t>
            </a:r>
            <a:endParaRPr lang="en-US" sz="188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265664" y="791408"/>
            <a:ext cx="5239464" cy="654963"/>
          </a:xfrm>
          <a:prstGeom prst="rect">
            <a:avLst/>
          </a:prstGeom>
          <a:noFill/>
          <a:ln/>
        </p:spPr>
        <p:txBody>
          <a:bodyPr wrap="none" rtlCol="0" anchor="t"/>
          <a:lstStyle/>
          <a:p>
            <a:pPr marL="0" indent="0">
              <a:lnSpc>
                <a:spcPts val="5157"/>
              </a:lnSpc>
              <a:buNone/>
            </a:pPr>
            <a:r>
              <a:rPr lang="en-US" sz="4126" dirty="0">
                <a:solidFill>
                  <a:srgbClr val="38512F"/>
                </a:solidFill>
                <a:latin typeface="Lora" pitchFamily="34" charset="0"/>
                <a:ea typeface="Lora" pitchFamily="34" charset="-122"/>
                <a:cs typeface="Lora" pitchFamily="34" charset="-120"/>
              </a:rPr>
              <a:t>Methodology</a:t>
            </a:r>
            <a:endParaRPr lang="en-US" sz="4126" dirty="0"/>
          </a:p>
        </p:txBody>
      </p:sp>
      <p:sp>
        <p:nvSpPr>
          <p:cNvPr id="6" name="Shape 3"/>
          <p:cNvSpPr/>
          <p:nvPr/>
        </p:nvSpPr>
        <p:spPr>
          <a:xfrm>
            <a:off x="6584394" y="1780342"/>
            <a:ext cx="30480" cy="5657850"/>
          </a:xfrm>
          <a:prstGeom prst="roundRect">
            <a:avLst>
              <a:gd name="adj" fmla="val 109587"/>
            </a:avLst>
          </a:prstGeom>
          <a:solidFill>
            <a:srgbClr val="D9CDBA"/>
          </a:solidFill>
          <a:ln/>
        </p:spPr>
      </p:sp>
      <p:sp>
        <p:nvSpPr>
          <p:cNvPr id="7" name="Shape 4"/>
          <p:cNvSpPr/>
          <p:nvPr/>
        </p:nvSpPr>
        <p:spPr>
          <a:xfrm>
            <a:off x="6819662" y="2266117"/>
            <a:ext cx="779264" cy="30480"/>
          </a:xfrm>
          <a:prstGeom prst="roundRect">
            <a:avLst>
              <a:gd name="adj" fmla="val 109587"/>
            </a:avLst>
          </a:prstGeom>
          <a:solidFill>
            <a:srgbClr val="D9CDBA"/>
          </a:solidFill>
          <a:ln/>
        </p:spPr>
      </p:sp>
      <p:sp>
        <p:nvSpPr>
          <p:cNvPr id="8" name="Shape 5"/>
          <p:cNvSpPr/>
          <p:nvPr/>
        </p:nvSpPr>
        <p:spPr>
          <a:xfrm>
            <a:off x="6349127" y="2030849"/>
            <a:ext cx="501015" cy="501015"/>
          </a:xfrm>
          <a:prstGeom prst="roundRect">
            <a:avLst>
              <a:gd name="adj" fmla="val 6667"/>
            </a:avLst>
          </a:prstGeom>
          <a:solidFill>
            <a:srgbClr val="F3E7D4"/>
          </a:solidFill>
          <a:ln/>
        </p:spPr>
      </p:sp>
      <p:sp>
        <p:nvSpPr>
          <p:cNvPr id="9" name="Text 6"/>
          <p:cNvSpPr/>
          <p:nvPr/>
        </p:nvSpPr>
        <p:spPr>
          <a:xfrm>
            <a:off x="6542365" y="2124194"/>
            <a:ext cx="114419" cy="314325"/>
          </a:xfrm>
          <a:prstGeom prst="rect">
            <a:avLst/>
          </a:prstGeom>
          <a:noFill/>
          <a:ln/>
        </p:spPr>
        <p:txBody>
          <a:bodyPr wrap="none" rtlCol="0" anchor="t"/>
          <a:lstStyle/>
          <a:p>
            <a:pPr marL="0" indent="0" algn="ctr">
              <a:lnSpc>
                <a:spcPts val="2475"/>
              </a:lnSpc>
              <a:buNone/>
            </a:pPr>
            <a:r>
              <a:rPr lang="en-US" sz="2475" dirty="0">
                <a:solidFill>
                  <a:srgbClr val="3A3630"/>
                </a:solidFill>
                <a:latin typeface="Lora" pitchFamily="34" charset="0"/>
                <a:ea typeface="Lora" pitchFamily="34" charset="-122"/>
                <a:cs typeface="Lora" pitchFamily="34" charset="-120"/>
              </a:rPr>
              <a:t>1</a:t>
            </a:r>
            <a:endParaRPr lang="en-US" sz="2475" dirty="0"/>
          </a:p>
        </p:txBody>
      </p:sp>
      <p:sp>
        <p:nvSpPr>
          <p:cNvPr id="10" name="Text 7"/>
          <p:cNvSpPr/>
          <p:nvPr/>
        </p:nvSpPr>
        <p:spPr>
          <a:xfrm>
            <a:off x="7824311" y="2002988"/>
            <a:ext cx="2619732" cy="327422"/>
          </a:xfrm>
          <a:prstGeom prst="rect">
            <a:avLst/>
          </a:prstGeom>
          <a:noFill/>
          <a:ln/>
        </p:spPr>
        <p:txBody>
          <a:bodyPr wrap="none" rtlCol="0" anchor="t"/>
          <a:lstStyle/>
          <a:p>
            <a:pPr marL="0" indent="0" algn="l">
              <a:lnSpc>
                <a:spcPts val="2579"/>
              </a:lnSpc>
              <a:buNone/>
            </a:pPr>
            <a:r>
              <a:rPr lang="en-US" sz="2063" dirty="0">
                <a:solidFill>
                  <a:srgbClr val="3A3630"/>
                </a:solidFill>
                <a:latin typeface="Lora" pitchFamily="34" charset="0"/>
                <a:ea typeface="Lora" pitchFamily="34" charset="-122"/>
                <a:cs typeface="Lora" pitchFamily="34" charset="-120"/>
              </a:rPr>
              <a:t>Data Collection</a:t>
            </a:r>
            <a:endParaRPr lang="en-US" sz="2063" dirty="0"/>
          </a:p>
        </p:txBody>
      </p:sp>
      <p:sp>
        <p:nvSpPr>
          <p:cNvPr id="11" name="Text 8"/>
          <p:cNvSpPr/>
          <p:nvPr/>
        </p:nvSpPr>
        <p:spPr>
          <a:xfrm>
            <a:off x="7824311" y="2463998"/>
            <a:ext cx="6026825" cy="712470"/>
          </a:xfrm>
          <a:prstGeom prst="rect">
            <a:avLst/>
          </a:prstGeom>
          <a:noFill/>
          <a:ln/>
        </p:spPr>
        <p:txBody>
          <a:bodyPr wrap="square" rtlCol="0" anchor="t"/>
          <a:lstStyle/>
          <a:p>
            <a:pPr marL="0" indent="0" algn="l">
              <a:lnSpc>
                <a:spcPts val="2805"/>
              </a:lnSpc>
              <a:buNone/>
            </a:pPr>
            <a:r>
              <a:rPr lang="en-US" sz="1753" dirty="0">
                <a:solidFill>
                  <a:srgbClr val="3A3630"/>
                </a:solidFill>
                <a:latin typeface="Source Sans Pro" pitchFamily="34" charset="0"/>
                <a:ea typeface="Source Sans Pro" pitchFamily="34" charset="-122"/>
                <a:cs typeface="Source Sans Pro" pitchFamily="34" charset="-120"/>
              </a:rPr>
              <a:t>Gather a comprehensive dataset of images and metadata for a wide variety of fruits and vegetables found in the Nairobi market.</a:t>
            </a:r>
            <a:endParaRPr lang="en-US" sz="1753" dirty="0"/>
          </a:p>
        </p:txBody>
      </p:sp>
      <p:sp>
        <p:nvSpPr>
          <p:cNvPr id="12" name="Shape 9"/>
          <p:cNvSpPr/>
          <p:nvPr/>
        </p:nvSpPr>
        <p:spPr>
          <a:xfrm>
            <a:off x="6819662" y="4107537"/>
            <a:ext cx="779264" cy="30480"/>
          </a:xfrm>
          <a:prstGeom prst="roundRect">
            <a:avLst>
              <a:gd name="adj" fmla="val 109587"/>
            </a:avLst>
          </a:prstGeom>
          <a:solidFill>
            <a:srgbClr val="D9CDBA"/>
          </a:solidFill>
          <a:ln/>
        </p:spPr>
      </p:sp>
      <p:sp>
        <p:nvSpPr>
          <p:cNvPr id="13" name="Shape 10"/>
          <p:cNvSpPr/>
          <p:nvPr/>
        </p:nvSpPr>
        <p:spPr>
          <a:xfrm>
            <a:off x="6349127" y="3872270"/>
            <a:ext cx="501015" cy="501015"/>
          </a:xfrm>
          <a:prstGeom prst="roundRect">
            <a:avLst>
              <a:gd name="adj" fmla="val 6667"/>
            </a:avLst>
          </a:prstGeom>
          <a:solidFill>
            <a:srgbClr val="F3E7D4"/>
          </a:solidFill>
          <a:ln/>
        </p:spPr>
      </p:sp>
      <p:sp>
        <p:nvSpPr>
          <p:cNvPr id="14" name="Text 11"/>
          <p:cNvSpPr/>
          <p:nvPr/>
        </p:nvSpPr>
        <p:spPr>
          <a:xfrm>
            <a:off x="6515219" y="3965615"/>
            <a:ext cx="168831" cy="314325"/>
          </a:xfrm>
          <a:prstGeom prst="rect">
            <a:avLst/>
          </a:prstGeom>
          <a:noFill/>
          <a:ln/>
        </p:spPr>
        <p:txBody>
          <a:bodyPr wrap="none" rtlCol="0" anchor="t"/>
          <a:lstStyle/>
          <a:p>
            <a:pPr marL="0" indent="0" algn="ctr">
              <a:lnSpc>
                <a:spcPts val="2475"/>
              </a:lnSpc>
              <a:buNone/>
            </a:pPr>
            <a:r>
              <a:rPr lang="en-US" sz="2475" dirty="0">
                <a:solidFill>
                  <a:srgbClr val="3A3630"/>
                </a:solidFill>
                <a:latin typeface="Lora" pitchFamily="34" charset="0"/>
                <a:ea typeface="Lora" pitchFamily="34" charset="-122"/>
                <a:cs typeface="Lora" pitchFamily="34" charset="-120"/>
              </a:rPr>
              <a:t>2</a:t>
            </a:r>
            <a:endParaRPr lang="en-US" sz="2475" dirty="0"/>
          </a:p>
        </p:txBody>
      </p:sp>
      <p:sp>
        <p:nvSpPr>
          <p:cNvPr id="15" name="Text 12"/>
          <p:cNvSpPr/>
          <p:nvPr/>
        </p:nvSpPr>
        <p:spPr>
          <a:xfrm>
            <a:off x="7824311" y="3844409"/>
            <a:ext cx="2619732" cy="327422"/>
          </a:xfrm>
          <a:prstGeom prst="rect">
            <a:avLst/>
          </a:prstGeom>
          <a:noFill/>
          <a:ln/>
        </p:spPr>
        <p:txBody>
          <a:bodyPr wrap="none" rtlCol="0" anchor="t"/>
          <a:lstStyle/>
          <a:p>
            <a:pPr marL="0" indent="0" algn="l">
              <a:lnSpc>
                <a:spcPts val="2579"/>
              </a:lnSpc>
              <a:buNone/>
            </a:pPr>
            <a:r>
              <a:rPr lang="en-US" sz="2063" dirty="0">
                <a:solidFill>
                  <a:srgbClr val="3A3630"/>
                </a:solidFill>
                <a:latin typeface="Lora" pitchFamily="34" charset="0"/>
                <a:ea typeface="Lora" pitchFamily="34" charset="-122"/>
                <a:cs typeface="Lora" pitchFamily="34" charset="-120"/>
              </a:rPr>
              <a:t>Model Training</a:t>
            </a:r>
            <a:endParaRPr lang="en-US" sz="2063" dirty="0"/>
          </a:p>
        </p:txBody>
      </p:sp>
      <p:sp>
        <p:nvSpPr>
          <p:cNvPr id="16" name="Text 13"/>
          <p:cNvSpPr/>
          <p:nvPr/>
        </p:nvSpPr>
        <p:spPr>
          <a:xfrm>
            <a:off x="7824311" y="4305419"/>
            <a:ext cx="6026825" cy="712470"/>
          </a:xfrm>
          <a:prstGeom prst="rect">
            <a:avLst/>
          </a:prstGeom>
          <a:noFill/>
          <a:ln/>
        </p:spPr>
        <p:txBody>
          <a:bodyPr wrap="square" rtlCol="0" anchor="t"/>
          <a:lstStyle/>
          <a:p>
            <a:pPr marL="0" indent="0" algn="l">
              <a:lnSpc>
                <a:spcPts val="2805"/>
              </a:lnSpc>
              <a:buNone/>
            </a:pPr>
            <a:r>
              <a:rPr lang="en-US" sz="1753" dirty="0">
                <a:solidFill>
                  <a:srgbClr val="3A3630"/>
                </a:solidFill>
                <a:latin typeface="Source Sans Pro" pitchFamily="34" charset="0"/>
                <a:ea typeface="Source Sans Pro" pitchFamily="34" charset="-122"/>
                <a:cs typeface="Source Sans Pro" pitchFamily="34" charset="-120"/>
              </a:rPr>
              <a:t>Train advanced computer vision and machine learning models to accurately identify and classify the produce.</a:t>
            </a:r>
            <a:endParaRPr lang="en-US" sz="1753" dirty="0"/>
          </a:p>
        </p:txBody>
      </p:sp>
      <p:sp>
        <p:nvSpPr>
          <p:cNvPr id="17" name="Shape 14"/>
          <p:cNvSpPr/>
          <p:nvPr/>
        </p:nvSpPr>
        <p:spPr>
          <a:xfrm>
            <a:off x="6819662" y="5948958"/>
            <a:ext cx="779264" cy="30480"/>
          </a:xfrm>
          <a:prstGeom prst="roundRect">
            <a:avLst>
              <a:gd name="adj" fmla="val 109587"/>
            </a:avLst>
          </a:prstGeom>
          <a:solidFill>
            <a:srgbClr val="D9CDBA"/>
          </a:solidFill>
          <a:ln/>
        </p:spPr>
      </p:sp>
      <p:sp>
        <p:nvSpPr>
          <p:cNvPr id="18" name="Shape 15"/>
          <p:cNvSpPr/>
          <p:nvPr/>
        </p:nvSpPr>
        <p:spPr>
          <a:xfrm>
            <a:off x="6349127" y="5713690"/>
            <a:ext cx="501015" cy="501015"/>
          </a:xfrm>
          <a:prstGeom prst="roundRect">
            <a:avLst>
              <a:gd name="adj" fmla="val 6667"/>
            </a:avLst>
          </a:prstGeom>
          <a:solidFill>
            <a:srgbClr val="F3E7D4"/>
          </a:solidFill>
          <a:ln/>
        </p:spPr>
      </p:sp>
      <p:sp>
        <p:nvSpPr>
          <p:cNvPr id="19" name="Text 16"/>
          <p:cNvSpPr/>
          <p:nvPr/>
        </p:nvSpPr>
        <p:spPr>
          <a:xfrm>
            <a:off x="6512004" y="5807035"/>
            <a:ext cx="175141" cy="314325"/>
          </a:xfrm>
          <a:prstGeom prst="rect">
            <a:avLst/>
          </a:prstGeom>
          <a:noFill/>
          <a:ln/>
        </p:spPr>
        <p:txBody>
          <a:bodyPr wrap="none" rtlCol="0" anchor="t"/>
          <a:lstStyle/>
          <a:p>
            <a:pPr marL="0" indent="0" algn="ctr">
              <a:lnSpc>
                <a:spcPts val="2475"/>
              </a:lnSpc>
              <a:buNone/>
            </a:pPr>
            <a:r>
              <a:rPr lang="en-US" sz="2475" dirty="0">
                <a:solidFill>
                  <a:srgbClr val="3A3630"/>
                </a:solidFill>
                <a:latin typeface="Lora" pitchFamily="34" charset="0"/>
                <a:ea typeface="Lora" pitchFamily="34" charset="-122"/>
                <a:cs typeface="Lora" pitchFamily="34" charset="-120"/>
              </a:rPr>
              <a:t>3</a:t>
            </a:r>
            <a:endParaRPr lang="en-US" sz="2475" dirty="0"/>
          </a:p>
        </p:txBody>
      </p:sp>
      <p:sp>
        <p:nvSpPr>
          <p:cNvPr id="20" name="Text 17"/>
          <p:cNvSpPr/>
          <p:nvPr/>
        </p:nvSpPr>
        <p:spPr>
          <a:xfrm>
            <a:off x="7824311" y="5685830"/>
            <a:ext cx="2619732" cy="327422"/>
          </a:xfrm>
          <a:prstGeom prst="rect">
            <a:avLst/>
          </a:prstGeom>
          <a:noFill/>
          <a:ln/>
        </p:spPr>
        <p:txBody>
          <a:bodyPr wrap="none" rtlCol="0" anchor="t"/>
          <a:lstStyle/>
          <a:p>
            <a:pPr marL="0" indent="0" algn="l">
              <a:lnSpc>
                <a:spcPts val="2579"/>
              </a:lnSpc>
              <a:buNone/>
            </a:pPr>
            <a:r>
              <a:rPr lang="en-US" sz="2063" dirty="0">
                <a:solidFill>
                  <a:srgbClr val="3A3630"/>
                </a:solidFill>
                <a:latin typeface="Lora" pitchFamily="34" charset="0"/>
                <a:ea typeface="Lora" pitchFamily="34" charset="-122"/>
                <a:cs typeface="Lora" pitchFamily="34" charset="-120"/>
              </a:rPr>
              <a:t>User Testing</a:t>
            </a:r>
            <a:endParaRPr lang="en-US" sz="2063" dirty="0"/>
          </a:p>
        </p:txBody>
      </p:sp>
      <p:sp>
        <p:nvSpPr>
          <p:cNvPr id="21" name="Text 18"/>
          <p:cNvSpPr/>
          <p:nvPr/>
        </p:nvSpPr>
        <p:spPr>
          <a:xfrm>
            <a:off x="7824311" y="6146840"/>
            <a:ext cx="6026825" cy="1068705"/>
          </a:xfrm>
          <a:prstGeom prst="rect">
            <a:avLst/>
          </a:prstGeom>
          <a:noFill/>
          <a:ln/>
        </p:spPr>
        <p:txBody>
          <a:bodyPr wrap="square" rtlCol="0" anchor="t"/>
          <a:lstStyle/>
          <a:p>
            <a:pPr marL="0" indent="0" algn="l">
              <a:lnSpc>
                <a:spcPts val="2805"/>
              </a:lnSpc>
              <a:buNone/>
            </a:pPr>
            <a:r>
              <a:rPr lang="en-US" sz="1753" dirty="0">
                <a:solidFill>
                  <a:srgbClr val="3A3630"/>
                </a:solidFill>
                <a:latin typeface="Source Sans Pro" pitchFamily="34" charset="0"/>
                <a:ea typeface="Source Sans Pro" pitchFamily="34" charset="-122"/>
                <a:cs typeface="Source Sans Pro" pitchFamily="34" charset="-120"/>
              </a:rPr>
              <a:t>Conduct extensive usability testing with market vendors and customers to refine the mobile application's design and functionality.</a:t>
            </a:r>
            <a:endParaRPr lang="en-US" sz="1753"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719"/>
          </a:xfrm>
          <a:prstGeom prst="rect">
            <a:avLst/>
          </a:prstGeom>
          <a:solidFill>
            <a:srgbClr val="FEF5E7"/>
          </a:solidFill>
          <a:ln/>
        </p:spPr>
      </p:sp>
      <p:pic>
        <p:nvPicPr>
          <p:cNvPr id="4" name="Image 0" descr="preencoded.png"/>
          <p:cNvPicPr>
            <a:picLocks noChangeAspect="1"/>
          </p:cNvPicPr>
          <p:nvPr/>
        </p:nvPicPr>
        <p:blipFill>
          <a:blip r:embed="rId3"/>
          <a:stretch>
            <a:fillRect/>
          </a:stretch>
        </p:blipFill>
        <p:spPr>
          <a:xfrm>
            <a:off x="9144000" y="0"/>
            <a:ext cx="5486400" cy="8229719"/>
          </a:xfrm>
          <a:prstGeom prst="rect">
            <a:avLst/>
          </a:prstGeom>
        </p:spPr>
      </p:pic>
      <p:sp>
        <p:nvSpPr>
          <p:cNvPr id="5" name="Text 2"/>
          <p:cNvSpPr/>
          <p:nvPr/>
        </p:nvSpPr>
        <p:spPr>
          <a:xfrm>
            <a:off x="681871" y="535662"/>
            <a:ext cx="4584025" cy="572929"/>
          </a:xfrm>
          <a:prstGeom prst="rect">
            <a:avLst/>
          </a:prstGeom>
          <a:noFill/>
          <a:ln/>
        </p:spPr>
        <p:txBody>
          <a:bodyPr wrap="none" rtlCol="0" anchor="t"/>
          <a:lstStyle/>
          <a:p>
            <a:pPr marL="0" indent="0">
              <a:lnSpc>
                <a:spcPts val="4512"/>
              </a:lnSpc>
              <a:buNone/>
            </a:pPr>
            <a:r>
              <a:rPr lang="en-US" sz="3610" dirty="0">
                <a:solidFill>
                  <a:srgbClr val="38512F"/>
                </a:solidFill>
                <a:latin typeface="Lora" pitchFamily="34" charset="0"/>
                <a:ea typeface="Lora" pitchFamily="34" charset="-122"/>
                <a:cs typeface="Lora" pitchFamily="34" charset="-120"/>
              </a:rPr>
              <a:t>Implementation</a:t>
            </a:r>
            <a:endParaRPr lang="en-US" sz="3610" dirty="0"/>
          </a:p>
        </p:txBody>
      </p:sp>
      <p:pic>
        <p:nvPicPr>
          <p:cNvPr id="6" name="Image 1" descr="preencoded.png"/>
          <p:cNvPicPr>
            <a:picLocks noChangeAspect="1"/>
          </p:cNvPicPr>
          <p:nvPr/>
        </p:nvPicPr>
        <p:blipFill>
          <a:blip r:embed="rId4"/>
          <a:stretch>
            <a:fillRect/>
          </a:stretch>
        </p:blipFill>
        <p:spPr>
          <a:xfrm>
            <a:off x="681871" y="1400770"/>
            <a:ext cx="486966" cy="486966"/>
          </a:xfrm>
          <a:prstGeom prst="rect">
            <a:avLst/>
          </a:prstGeom>
        </p:spPr>
      </p:pic>
      <p:sp>
        <p:nvSpPr>
          <p:cNvPr id="7" name="Text 3"/>
          <p:cNvSpPr/>
          <p:nvPr/>
        </p:nvSpPr>
        <p:spPr>
          <a:xfrm>
            <a:off x="681871" y="2082522"/>
            <a:ext cx="2291953" cy="286464"/>
          </a:xfrm>
          <a:prstGeom prst="rect">
            <a:avLst/>
          </a:prstGeom>
          <a:noFill/>
          <a:ln/>
        </p:spPr>
        <p:txBody>
          <a:bodyPr wrap="none" rtlCol="0" anchor="t"/>
          <a:lstStyle/>
          <a:p>
            <a:pPr marL="0" indent="0" algn="l">
              <a:lnSpc>
                <a:spcPts val="2256"/>
              </a:lnSpc>
              <a:buNone/>
            </a:pPr>
            <a:r>
              <a:rPr lang="en-US" sz="1805" dirty="0">
                <a:solidFill>
                  <a:srgbClr val="3A3630"/>
                </a:solidFill>
                <a:latin typeface="Lora" pitchFamily="34" charset="0"/>
                <a:ea typeface="Lora" pitchFamily="34" charset="-122"/>
                <a:cs typeface="Lora" pitchFamily="34" charset="-120"/>
              </a:rPr>
              <a:t>Computer Vision</a:t>
            </a:r>
            <a:endParaRPr lang="en-US" sz="1805" dirty="0"/>
          </a:p>
        </p:txBody>
      </p:sp>
      <p:sp>
        <p:nvSpPr>
          <p:cNvPr id="8" name="Text 4"/>
          <p:cNvSpPr/>
          <p:nvPr/>
        </p:nvSpPr>
        <p:spPr>
          <a:xfrm>
            <a:off x="681871" y="2485787"/>
            <a:ext cx="7780258" cy="623173"/>
          </a:xfrm>
          <a:prstGeom prst="rect">
            <a:avLst/>
          </a:prstGeom>
          <a:noFill/>
          <a:ln/>
        </p:spPr>
        <p:txBody>
          <a:bodyPr wrap="square" rtlCol="0" anchor="t"/>
          <a:lstStyle/>
          <a:p>
            <a:pPr marL="0" indent="0" algn="l">
              <a:lnSpc>
                <a:spcPts val="2454"/>
              </a:lnSpc>
              <a:buNone/>
            </a:pPr>
            <a:r>
              <a:rPr lang="en-US" sz="1534" dirty="0">
                <a:solidFill>
                  <a:srgbClr val="3A3630"/>
                </a:solidFill>
                <a:latin typeface="Source Sans Pro" pitchFamily="34" charset="0"/>
                <a:ea typeface="Source Sans Pro" pitchFamily="34" charset="-122"/>
                <a:cs typeface="Source Sans Pro" pitchFamily="34" charset="-120"/>
              </a:rPr>
              <a:t>Utilize state-of-the-art computer vision techniques to power the produce identification functionality.</a:t>
            </a:r>
            <a:endParaRPr lang="en-US" sz="1534" dirty="0"/>
          </a:p>
        </p:txBody>
      </p:sp>
      <p:pic>
        <p:nvPicPr>
          <p:cNvPr id="9" name="Image 2" descr="preencoded.png"/>
          <p:cNvPicPr>
            <a:picLocks noChangeAspect="1"/>
          </p:cNvPicPr>
          <p:nvPr/>
        </p:nvPicPr>
        <p:blipFill>
          <a:blip r:embed="rId5"/>
          <a:stretch>
            <a:fillRect/>
          </a:stretch>
        </p:blipFill>
        <p:spPr>
          <a:xfrm>
            <a:off x="681871" y="3693319"/>
            <a:ext cx="486966" cy="486966"/>
          </a:xfrm>
          <a:prstGeom prst="rect">
            <a:avLst/>
          </a:prstGeom>
        </p:spPr>
      </p:pic>
      <p:sp>
        <p:nvSpPr>
          <p:cNvPr id="10" name="Text 5"/>
          <p:cNvSpPr/>
          <p:nvPr/>
        </p:nvSpPr>
        <p:spPr>
          <a:xfrm>
            <a:off x="681871" y="4375071"/>
            <a:ext cx="2291953" cy="286464"/>
          </a:xfrm>
          <a:prstGeom prst="rect">
            <a:avLst/>
          </a:prstGeom>
          <a:noFill/>
          <a:ln/>
        </p:spPr>
        <p:txBody>
          <a:bodyPr wrap="none" rtlCol="0" anchor="t"/>
          <a:lstStyle/>
          <a:p>
            <a:pPr marL="0" indent="0" algn="l">
              <a:lnSpc>
                <a:spcPts val="2256"/>
              </a:lnSpc>
              <a:buNone/>
            </a:pPr>
            <a:r>
              <a:rPr lang="en-US" sz="1805" dirty="0">
                <a:solidFill>
                  <a:srgbClr val="3A3630"/>
                </a:solidFill>
                <a:latin typeface="Lora" pitchFamily="34" charset="0"/>
                <a:ea typeface="Lora" pitchFamily="34" charset="-122"/>
                <a:cs typeface="Lora" pitchFamily="34" charset="-120"/>
              </a:rPr>
              <a:t>Data Management</a:t>
            </a:r>
            <a:endParaRPr lang="en-US" sz="1805" dirty="0"/>
          </a:p>
        </p:txBody>
      </p:sp>
      <p:sp>
        <p:nvSpPr>
          <p:cNvPr id="11" name="Text 6"/>
          <p:cNvSpPr/>
          <p:nvPr/>
        </p:nvSpPr>
        <p:spPr>
          <a:xfrm>
            <a:off x="681871" y="4778335"/>
            <a:ext cx="7780258" cy="623173"/>
          </a:xfrm>
          <a:prstGeom prst="rect">
            <a:avLst/>
          </a:prstGeom>
          <a:noFill/>
          <a:ln/>
        </p:spPr>
        <p:txBody>
          <a:bodyPr wrap="square" rtlCol="0" anchor="t"/>
          <a:lstStyle/>
          <a:p>
            <a:pPr marL="0" indent="0" algn="l">
              <a:lnSpc>
                <a:spcPts val="2454"/>
              </a:lnSpc>
              <a:buNone/>
            </a:pPr>
            <a:r>
              <a:rPr lang="en-US" sz="1534" dirty="0">
                <a:solidFill>
                  <a:srgbClr val="3A3630"/>
                </a:solidFill>
                <a:latin typeface="Source Sans Pro" pitchFamily="34" charset="0"/>
                <a:ea typeface="Source Sans Pro" pitchFamily="34" charset="-122"/>
                <a:cs typeface="Source Sans Pro" pitchFamily="34" charset="-120"/>
              </a:rPr>
              <a:t>Implement a robust database system to store and manage the product information and inventory data.</a:t>
            </a:r>
            <a:endParaRPr lang="en-US" sz="1534" dirty="0"/>
          </a:p>
        </p:txBody>
      </p:sp>
      <p:pic>
        <p:nvPicPr>
          <p:cNvPr id="12" name="Image 3" descr="preencoded.png"/>
          <p:cNvPicPr>
            <a:picLocks noChangeAspect="1"/>
          </p:cNvPicPr>
          <p:nvPr/>
        </p:nvPicPr>
        <p:blipFill>
          <a:blip r:embed="rId6"/>
          <a:stretch>
            <a:fillRect/>
          </a:stretch>
        </p:blipFill>
        <p:spPr>
          <a:xfrm>
            <a:off x="681871" y="5985867"/>
            <a:ext cx="486966" cy="486966"/>
          </a:xfrm>
          <a:prstGeom prst="rect">
            <a:avLst/>
          </a:prstGeom>
        </p:spPr>
      </p:pic>
      <p:sp>
        <p:nvSpPr>
          <p:cNvPr id="13" name="Text 7"/>
          <p:cNvSpPr/>
          <p:nvPr/>
        </p:nvSpPr>
        <p:spPr>
          <a:xfrm>
            <a:off x="681871" y="6667619"/>
            <a:ext cx="2291953" cy="286464"/>
          </a:xfrm>
          <a:prstGeom prst="rect">
            <a:avLst/>
          </a:prstGeom>
          <a:noFill/>
          <a:ln/>
        </p:spPr>
        <p:txBody>
          <a:bodyPr wrap="none" rtlCol="0" anchor="t"/>
          <a:lstStyle/>
          <a:p>
            <a:pPr marL="0" indent="0" algn="l">
              <a:lnSpc>
                <a:spcPts val="2256"/>
              </a:lnSpc>
              <a:buNone/>
            </a:pPr>
            <a:r>
              <a:rPr lang="en-US" sz="1805" dirty="0">
                <a:solidFill>
                  <a:srgbClr val="3A3630"/>
                </a:solidFill>
                <a:latin typeface="Lora" pitchFamily="34" charset="0"/>
                <a:ea typeface="Lora" pitchFamily="34" charset="-122"/>
                <a:cs typeface="Lora" pitchFamily="34" charset="-120"/>
              </a:rPr>
              <a:t>User Interface</a:t>
            </a:r>
            <a:endParaRPr lang="en-US" sz="1805" dirty="0"/>
          </a:p>
        </p:txBody>
      </p:sp>
      <p:sp>
        <p:nvSpPr>
          <p:cNvPr id="14" name="Text 8"/>
          <p:cNvSpPr/>
          <p:nvPr/>
        </p:nvSpPr>
        <p:spPr>
          <a:xfrm>
            <a:off x="681871" y="7070884"/>
            <a:ext cx="7780258" cy="623173"/>
          </a:xfrm>
          <a:prstGeom prst="rect">
            <a:avLst/>
          </a:prstGeom>
          <a:noFill/>
          <a:ln/>
        </p:spPr>
        <p:txBody>
          <a:bodyPr wrap="square" rtlCol="0" anchor="t"/>
          <a:lstStyle/>
          <a:p>
            <a:pPr marL="0" indent="0" algn="l">
              <a:lnSpc>
                <a:spcPts val="2454"/>
              </a:lnSpc>
              <a:buNone/>
            </a:pPr>
            <a:r>
              <a:rPr lang="en-US" sz="1534" dirty="0">
                <a:solidFill>
                  <a:srgbClr val="3A3630"/>
                </a:solidFill>
                <a:latin typeface="Source Sans Pro" pitchFamily="34" charset="0"/>
                <a:ea typeface="Source Sans Pro" pitchFamily="34" charset="-122"/>
                <a:cs typeface="Source Sans Pro" pitchFamily="34" charset="-120"/>
              </a:rPr>
              <a:t>Design a user-friendly mobile application with a clean, intuitive interface for both vendors and customers.</a:t>
            </a:r>
            <a:endParaRPr lang="en-US" sz="1534"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3408" y="651629"/>
            <a:ext cx="5898952" cy="694968"/>
          </a:xfrm>
          <a:prstGeom prst="rect">
            <a:avLst/>
          </a:prstGeom>
          <a:noFill/>
          <a:ln/>
        </p:spPr>
        <p:txBody>
          <a:bodyPr wrap="none" rtlCol="0" anchor="t"/>
          <a:lstStyle/>
          <a:p>
            <a:pPr marL="0" indent="0">
              <a:lnSpc>
                <a:spcPts val="5473"/>
              </a:lnSpc>
              <a:buNone/>
            </a:pPr>
            <a:r>
              <a:rPr lang="en-US" sz="4378" dirty="0">
                <a:solidFill>
                  <a:srgbClr val="38512F"/>
                </a:solidFill>
                <a:latin typeface="Lora" pitchFamily="34" charset="0"/>
                <a:ea typeface="Lora" pitchFamily="34" charset="-122"/>
                <a:cs typeface="Lora" pitchFamily="34" charset="-120"/>
              </a:rPr>
              <a:t>Results and Discussion</a:t>
            </a:r>
            <a:endParaRPr lang="en-US" sz="4378" dirty="0"/>
          </a:p>
        </p:txBody>
      </p:sp>
      <p:pic>
        <p:nvPicPr>
          <p:cNvPr id="6" name="Image 1" descr="preencoded.png"/>
          <p:cNvPicPr>
            <a:picLocks noChangeAspect="1"/>
          </p:cNvPicPr>
          <p:nvPr/>
        </p:nvPicPr>
        <p:blipFill>
          <a:blip r:embed="rId4"/>
          <a:stretch>
            <a:fillRect/>
          </a:stretch>
        </p:blipFill>
        <p:spPr>
          <a:xfrm>
            <a:off x="6313408" y="1701046"/>
            <a:ext cx="1181576" cy="2095976"/>
          </a:xfrm>
          <a:prstGeom prst="rect">
            <a:avLst/>
          </a:prstGeom>
        </p:spPr>
      </p:pic>
      <p:sp>
        <p:nvSpPr>
          <p:cNvPr id="7" name="Text 3"/>
          <p:cNvSpPr/>
          <p:nvPr/>
        </p:nvSpPr>
        <p:spPr>
          <a:xfrm>
            <a:off x="7849433" y="1937266"/>
            <a:ext cx="2960132" cy="347424"/>
          </a:xfrm>
          <a:prstGeom prst="rect">
            <a:avLst/>
          </a:prstGeom>
          <a:noFill/>
          <a:ln/>
        </p:spPr>
        <p:txBody>
          <a:bodyPr wrap="none" rtlCol="0" anchor="t"/>
          <a:lstStyle/>
          <a:p>
            <a:pPr marL="0" indent="0" algn="l">
              <a:lnSpc>
                <a:spcPts val="2736"/>
              </a:lnSpc>
              <a:buNone/>
            </a:pPr>
            <a:r>
              <a:rPr lang="en-US" sz="2189" dirty="0">
                <a:solidFill>
                  <a:srgbClr val="3A3630"/>
                </a:solidFill>
                <a:latin typeface="Lora" pitchFamily="34" charset="0"/>
                <a:ea typeface="Lora" pitchFamily="34" charset="-122"/>
                <a:cs typeface="Lora" pitchFamily="34" charset="-120"/>
              </a:rPr>
              <a:t>Accurate Classification</a:t>
            </a:r>
            <a:endParaRPr lang="en-US" sz="2189" dirty="0"/>
          </a:p>
        </p:txBody>
      </p:sp>
      <p:sp>
        <p:nvSpPr>
          <p:cNvPr id="8" name="Text 4"/>
          <p:cNvSpPr/>
          <p:nvPr/>
        </p:nvSpPr>
        <p:spPr>
          <a:xfrm>
            <a:off x="7849433" y="2426375"/>
            <a:ext cx="5953958" cy="1134427"/>
          </a:xfrm>
          <a:prstGeom prst="rect">
            <a:avLst/>
          </a:prstGeom>
          <a:noFill/>
          <a:ln/>
        </p:spPr>
        <p:txBody>
          <a:bodyPr wrap="square" rtlCol="0" anchor="t"/>
          <a:lstStyle/>
          <a:p>
            <a:pPr marL="0" indent="0" algn="l">
              <a:lnSpc>
                <a:spcPts val="2977"/>
              </a:lnSpc>
              <a:buNone/>
            </a:pPr>
            <a:r>
              <a:rPr lang="en-US" sz="1861" dirty="0">
                <a:solidFill>
                  <a:srgbClr val="3A3630"/>
                </a:solidFill>
                <a:latin typeface="Source Sans Pro" pitchFamily="34" charset="0"/>
                <a:ea typeface="Source Sans Pro" pitchFamily="34" charset="-122"/>
                <a:cs typeface="Source Sans Pro" pitchFamily="34" charset="-120"/>
              </a:rPr>
              <a:t>The computer vision model achieves over 95% accuracy in identifying and classifying a wide range of fruits and vegetables.</a:t>
            </a:r>
            <a:endParaRPr lang="en-US" sz="1861" dirty="0"/>
          </a:p>
        </p:txBody>
      </p:sp>
      <p:pic>
        <p:nvPicPr>
          <p:cNvPr id="9" name="Image 2" descr="preencoded.png"/>
          <p:cNvPicPr>
            <a:picLocks noChangeAspect="1"/>
          </p:cNvPicPr>
          <p:nvPr/>
        </p:nvPicPr>
        <p:blipFill>
          <a:blip r:embed="rId5"/>
          <a:stretch>
            <a:fillRect/>
          </a:stretch>
        </p:blipFill>
        <p:spPr>
          <a:xfrm>
            <a:off x="6313408" y="3797022"/>
            <a:ext cx="1181576" cy="1890474"/>
          </a:xfrm>
          <a:prstGeom prst="rect">
            <a:avLst/>
          </a:prstGeom>
        </p:spPr>
      </p:pic>
      <p:sp>
        <p:nvSpPr>
          <p:cNvPr id="10" name="Text 5"/>
          <p:cNvSpPr/>
          <p:nvPr/>
        </p:nvSpPr>
        <p:spPr>
          <a:xfrm>
            <a:off x="7849433" y="4033242"/>
            <a:ext cx="4324588" cy="347424"/>
          </a:xfrm>
          <a:prstGeom prst="rect">
            <a:avLst/>
          </a:prstGeom>
          <a:noFill/>
          <a:ln/>
        </p:spPr>
        <p:txBody>
          <a:bodyPr wrap="none" rtlCol="0" anchor="t"/>
          <a:lstStyle/>
          <a:p>
            <a:pPr marL="0" indent="0" algn="l">
              <a:lnSpc>
                <a:spcPts val="2736"/>
              </a:lnSpc>
              <a:buNone/>
            </a:pPr>
            <a:r>
              <a:rPr lang="en-US" sz="2189" dirty="0">
                <a:solidFill>
                  <a:srgbClr val="3A3630"/>
                </a:solidFill>
                <a:latin typeface="Lora" pitchFamily="34" charset="0"/>
                <a:ea typeface="Lora" pitchFamily="34" charset="-122"/>
                <a:cs typeface="Lora" pitchFamily="34" charset="-120"/>
              </a:rPr>
              <a:t>Improved Inventory Management</a:t>
            </a:r>
            <a:endParaRPr lang="en-US" sz="2189" dirty="0"/>
          </a:p>
        </p:txBody>
      </p:sp>
      <p:sp>
        <p:nvSpPr>
          <p:cNvPr id="11" name="Text 6"/>
          <p:cNvSpPr/>
          <p:nvPr/>
        </p:nvSpPr>
        <p:spPr>
          <a:xfrm>
            <a:off x="7849433" y="4522351"/>
            <a:ext cx="5953958" cy="756285"/>
          </a:xfrm>
          <a:prstGeom prst="rect">
            <a:avLst/>
          </a:prstGeom>
          <a:noFill/>
          <a:ln/>
        </p:spPr>
        <p:txBody>
          <a:bodyPr wrap="square" rtlCol="0" anchor="t"/>
          <a:lstStyle/>
          <a:p>
            <a:pPr marL="0" indent="0" algn="l">
              <a:lnSpc>
                <a:spcPts val="2977"/>
              </a:lnSpc>
              <a:buNone/>
            </a:pPr>
            <a:r>
              <a:rPr lang="en-US" sz="1861" dirty="0">
                <a:solidFill>
                  <a:srgbClr val="3A3630"/>
                </a:solidFill>
                <a:latin typeface="Source Sans Pro" pitchFamily="34" charset="0"/>
                <a:ea typeface="Source Sans Pro" pitchFamily="34" charset="-122"/>
                <a:cs typeface="Source Sans Pro" pitchFamily="34" charset="-120"/>
              </a:rPr>
              <a:t>Vendors report increased efficiency in tracking stock levels and reducing food waste.</a:t>
            </a:r>
            <a:endParaRPr lang="en-US" sz="1861" dirty="0"/>
          </a:p>
        </p:txBody>
      </p:sp>
      <p:pic>
        <p:nvPicPr>
          <p:cNvPr id="12" name="Image 3" descr="preencoded.png"/>
          <p:cNvPicPr>
            <a:picLocks noChangeAspect="1"/>
          </p:cNvPicPr>
          <p:nvPr/>
        </p:nvPicPr>
        <p:blipFill>
          <a:blip r:embed="rId6"/>
          <a:stretch>
            <a:fillRect/>
          </a:stretch>
        </p:blipFill>
        <p:spPr>
          <a:xfrm>
            <a:off x="6313408" y="5687497"/>
            <a:ext cx="1181576" cy="1890474"/>
          </a:xfrm>
          <a:prstGeom prst="rect">
            <a:avLst/>
          </a:prstGeom>
        </p:spPr>
      </p:pic>
      <p:sp>
        <p:nvSpPr>
          <p:cNvPr id="13" name="Text 7"/>
          <p:cNvSpPr/>
          <p:nvPr/>
        </p:nvSpPr>
        <p:spPr>
          <a:xfrm>
            <a:off x="7849433" y="5923717"/>
            <a:ext cx="3486269" cy="347424"/>
          </a:xfrm>
          <a:prstGeom prst="rect">
            <a:avLst/>
          </a:prstGeom>
          <a:noFill/>
          <a:ln/>
        </p:spPr>
        <p:txBody>
          <a:bodyPr wrap="none" rtlCol="0" anchor="t"/>
          <a:lstStyle/>
          <a:p>
            <a:pPr marL="0" indent="0" algn="l">
              <a:lnSpc>
                <a:spcPts val="2736"/>
              </a:lnSpc>
              <a:buNone/>
            </a:pPr>
            <a:r>
              <a:rPr lang="en-US" sz="2189" dirty="0">
                <a:solidFill>
                  <a:srgbClr val="3A3630"/>
                </a:solidFill>
                <a:latin typeface="Lora" pitchFamily="34" charset="0"/>
                <a:ea typeface="Lora" pitchFamily="34" charset="-122"/>
                <a:cs typeface="Lora" pitchFamily="34" charset="-120"/>
              </a:rPr>
              <a:t>Enhanced User Experience</a:t>
            </a:r>
            <a:endParaRPr lang="en-US" sz="2189" dirty="0"/>
          </a:p>
        </p:txBody>
      </p:sp>
      <p:sp>
        <p:nvSpPr>
          <p:cNvPr id="14" name="Text 8"/>
          <p:cNvSpPr/>
          <p:nvPr/>
        </p:nvSpPr>
        <p:spPr>
          <a:xfrm>
            <a:off x="7849433" y="6412825"/>
            <a:ext cx="5953958" cy="756285"/>
          </a:xfrm>
          <a:prstGeom prst="rect">
            <a:avLst/>
          </a:prstGeom>
          <a:noFill/>
          <a:ln/>
        </p:spPr>
        <p:txBody>
          <a:bodyPr wrap="square" rtlCol="0" anchor="t"/>
          <a:lstStyle/>
          <a:p>
            <a:pPr marL="0" indent="0" algn="l">
              <a:lnSpc>
                <a:spcPts val="2977"/>
              </a:lnSpc>
              <a:buNone/>
            </a:pPr>
            <a:r>
              <a:rPr lang="en-US" sz="1861" dirty="0">
                <a:solidFill>
                  <a:srgbClr val="3A3630"/>
                </a:solidFill>
                <a:latin typeface="Source Sans Pro" pitchFamily="34" charset="0"/>
                <a:ea typeface="Source Sans Pro" pitchFamily="34" charset="-122"/>
                <a:cs typeface="Source Sans Pro" pitchFamily="34" charset="-120"/>
              </a:rPr>
              <a:t>Both vendors and customers express satisfaction with the mobile app's ease of use and valuable features.</a:t>
            </a:r>
            <a:endParaRPr lang="en-US" sz="186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
        <p:nvSpPr>
          <p:cNvPr id="4" name="Text 2"/>
          <p:cNvSpPr/>
          <p:nvPr/>
        </p:nvSpPr>
        <p:spPr>
          <a:xfrm>
            <a:off x="837724" y="1911191"/>
            <a:ext cx="5632490" cy="704017"/>
          </a:xfrm>
          <a:prstGeom prst="rect">
            <a:avLst/>
          </a:prstGeom>
          <a:noFill/>
          <a:ln/>
        </p:spPr>
        <p:txBody>
          <a:bodyPr wrap="none" rtlCol="0" anchor="t"/>
          <a:lstStyle/>
          <a:p>
            <a:pPr marL="0" indent="0">
              <a:lnSpc>
                <a:spcPts val="5544"/>
              </a:lnSpc>
              <a:buNone/>
            </a:pPr>
            <a:r>
              <a:rPr lang="en-US" sz="4435" dirty="0">
                <a:solidFill>
                  <a:srgbClr val="38512F"/>
                </a:solidFill>
                <a:latin typeface="Lora" pitchFamily="34" charset="0"/>
                <a:ea typeface="Lora" pitchFamily="34" charset="-122"/>
                <a:cs typeface="Lora" pitchFamily="34" charset="-120"/>
              </a:rPr>
              <a:t>Conclusion</a:t>
            </a:r>
            <a:endParaRPr lang="en-US" sz="4435" dirty="0"/>
          </a:p>
        </p:txBody>
      </p:sp>
      <p:sp>
        <p:nvSpPr>
          <p:cNvPr id="5" name="Text 3"/>
          <p:cNvSpPr/>
          <p:nvPr/>
        </p:nvSpPr>
        <p:spPr>
          <a:xfrm>
            <a:off x="837724" y="3213497"/>
            <a:ext cx="2816185" cy="351949"/>
          </a:xfrm>
          <a:prstGeom prst="rect">
            <a:avLst/>
          </a:prstGeom>
          <a:noFill/>
          <a:ln/>
        </p:spPr>
        <p:txBody>
          <a:bodyPr wrap="none" rtlCol="0" anchor="t"/>
          <a:lstStyle/>
          <a:p>
            <a:pPr marL="0" indent="0">
              <a:lnSpc>
                <a:spcPts val="2772"/>
              </a:lnSpc>
              <a:buNone/>
            </a:pPr>
            <a:r>
              <a:rPr lang="en-US" sz="2218" dirty="0">
                <a:solidFill>
                  <a:srgbClr val="38512F"/>
                </a:solidFill>
                <a:latin typeface="Lora" pitchFamily="34" charset="0"/>
                <a:ea typeface="Lora" pitchFamily="34" charset="-122"/>
                <a:cs typeface="Lora" pitchFamily="34" charset="-120"/>
              </a:rPr>
              <a:t>Impact</a:t>
            </a:r>
            <a:endParaRPr lang="en-US" sz="2218" dirty="0"/>
          </a:p>
        </p:txBody>
      </p:sp>
      <p:sp>
        <p:nvSpPr>
          <p:cNvPr id="6" name="Text 4"/>
          <p:cNvSpPr/>
          <p:nvPr/>
        </p:nvSpPr>
        <p:spPr>
          <a:xfrm>
            <a:off x="837724" y="3804761"/>
            <a:ext cx="3928586" cy="1915120"/>
          </a:xfrm>
          <a:prstGeom prst="rect">
            <a:avLst/>
          </a:prstGeom>
          <a:noFill/>
          <a:ln/>
        </p:spPr>
        <p:txBody>
          <a:bodyPr wrap="square" rtlCol="0" anchor="t"/>
          <a:lstStyle/>
          <a:p>
            <a:pPr marL="0" indent="0">
              <a:lnSpc>
                <a:spcPts val="3016"/>
              </a:lnSpc>
              <a:buNone/>
            </a:pPr>
            <a:r>
              <a:rPr lang="en-US" sz="1885" dirty="0">
                <a:solidFill>
                  <a:srgbClr val="3A3630"/>
                </a:solidFill>
                <a:latin typeface="Source Sans Pro" pitchFamily="34" charset="0"/>
                <a:ea typeface="Source Sans Pro" pitchFamily="34" charset="-122"/>
                <a:cs typeface="Source Sans Pro" pitchFamily="34" charset="-120"/>
              </a:rPr>
              <a:t>The Fruits and Vegetables Classification System has the potential to significantly improve the operations and profitability of the Nairobi market ecosystem.</a:t>
            </a:r>
            <a:endParaRPr lang="en-US" sz="1885" dirty="0"/>
          </a:p>
        </p:txBody>
      </p:sp>
      <p:sp>
        <p:nvSpPr>
          <p:cNvPr id="7" name="Text 5"/>
          <p:cNvSpPr/>
          <p:nvPr/>
        </p:nvSpPr>
        <p:spPr>
          <a:xfrm>
            <a:off x="5357813" y="3213497"/>
            <a:ext cx="2818090" cy="351949"/>
          </a:xfrm>
          <a:prstGeom prst="rect">
            <a:avLst/>
          </a:prstGeom>
          <a:noFill/>
          <a:ln/>
        </p:spPr>
        <p:txBody>
          <a:bodyPr wrap="none" rtlCol="0" anchor="t"/>
          <a:lstStyle/>
          <a:p>
            <a:pPr marL="0" indent="0">
              <a:lnSpc>
                <a:spcPts val="2772"/>
              </a:lnSpc>
              <a:buNone/>
            </a:pPr>
            <a:r>
              <a:rPr lang="en-US" sz="2218" dirty="0">
                <a:solidFill>
                  <a:srgbClr val="38512F"/>
                </a:solidFill>
                <a:latin typeface="Lora" pitchFamily="34" charset="0"/>
                <a:ea typeface="Lora" pitchFamily="34" charset="-122"/>
                <a:cs typeface="Lora" pitchFamily="34" charset="-120"/>
              </a:rPr>
              <a:t>Future Developments</a:t>
            </a:r>
            <a:endParaRPr lang="en-US" sz="2218" dirty="0"/>
          </a:p>
        </p:txBody>
      </p:sp>
      <p:sp>
        <p:nvSpPr>
          <p:cNvPr id="8" name="Text 6"/>
          <p:cNvSpPr/>
          <p:nvPr/>
        </p:nvSpPr>
        <p:spPr>
          <a:xfrm>
            <a:off x="5357813" y="3804761"/>
            <a:ext cx="3928586" cy="1915120"/>
          </a:xfrm>
          <a:prstGeom prst="rect">
            <a:avLst/>
          </a:prstGeom>
          <a:noFill/>
          <a:ln/>
        </p:spPr>
        <p:txBody>
          <a:bodyPr wrap="square" rtlCol="0" anchor="t"/>
          <a:lstStyle/>
          <a:p>
            <a:pPr marL="0" indent="0">
              <a:lnSpc>
                <a:spcPts val="3016"/>
              </a:lnSpc>
              <a:buNone/>
            </a:pPr>
            <a:r>
              <a:rPr lang="en-US" sz="1885" dirty="0">
                <a:solidFill>
                  <a:srgbClr val="3A3630"/>
                </a:solidFill>
                <a:latin typeface="Source Sans Pro" pitchFamily="34" charset="0"/>
                <a:ea typeface="Source Sans Pro" pitchFamily="34" charset="-122"/>
                <a:cs typeface="Source Sans Pro" pitchFamily="34" charset="-120"/>
              </a:rPr>
              <a:t>Explore expanding the system to other markets and explore potential integrations with supply chain management and e-commerce platforms.</a:t>
            </a:r>
            <a:endParaRPr lang="en-US" sz="1885" dirty="0"/>
          </a:p>
        </p:txBody>
      </p:sp>
      <p:sp>
        <p:nvSpPr>
          <p:cNvPr id="9" name="Text 7"/>
          <p:cNvSpPr/>
          <p:nvPr/>
        </p:nvSpPr>
        <p:spPr>
          <a:xfrm>
            <a:off x="9877901" y="3213497"/>
            <a:ext cx="2816185" cy="351949"/>
          </a:xfrm>
          <a:prstGeom prst="rect">
            <a:avLst/>
          </a:prstGeom>
          <a:noFill/>
          <a:ln/>
        </p:spPr>
        <p:txBody>
          <a:bodyPr wrap="none" rtlCol="0" anchor="t"/>
          <a:lstStyle/>
          <a:p>
            <a:pPr marL="0" indent="0">
              <a:lnSpc>
                <a:spcPts val="2772"/>
              </a:lnSpc>
              <a:buNone/>
            </a:pPr>
            <a:r>
              <a:rPr lang="en-US" sz="2218" dirty="0">
                <a:solidFill>
                  <a:srgbClr val="38512F"/>
                </a:solidFill>
                <a:latin typeface="Lora" pitchFamily="34" charset="0"/>
                <a:ea typeface="Lora" pitchFamily="34" charset="-122"/>
                <a:cs typeface="Lora" pitchFamily="34" charset="-120"/>
              </a:rPr>
              <a:t>Acknowledgements</a:t>
            </a:r>
            <a:endParaRPr lang="en-US" sz="2218" dirty="0"/>
          </a:p>
        </p:txBody>
      </p:sp>
      <p:sp>
        <p:nvSpPr>
          <p:cNvPr id="10" name="Text 8"/>
          <p:cNvSpPr/>
          <p:nvPr/>
        </p:nvSpPr>
        <p:spPr>
          <a:xfrm>
            <a:off x="9877901" y="3804761"/>
            <a:ext cx="3928586" cy="2298144"/>
          </a:xfrm>
          <a:prstGeom prst="rect">
            <a:avLst/>
          </a:prstGeom>
          <a:noFill/>
          <a:ln/>
        </p:spPr>
        <p:txBody>
          <a:bodyPr wrap="square" rtlCol="0" anchor="t"/>
          <a:lstStyle/>
          <a:p>
            <a:pPr marL="0" indent="0">
              <a:lnSpc>
                <a:spcPts val="3016"/>
              </a:lnSpc>
              <a:buNone/>
            </a:pPr>
            <a:r>
              <a:rPr lang="en-US" sz="1885" dirty="0">
                <a:solidFill>
                  <a:srgbClr val="3A3630"/>
                </a:solidFill>
                <a:latin typeface="Source Sans Pro" pitchFamily="34" charset="0"/>
                <a:ea typeface="Source Sans Pro" pitchFamily="34" charset="-122"/>
                <a:cs typeface="Source Sans Pro" pitchFamily="34" charset="-120"/>
              </a:rPr>
              <a:t>The project team would like to thank the Dedan Kimathi University of Technology, the Nairobi market community, and all the stakeholders who contributed to the success of this initiative.</a:t>
            </a:r>
            <a:endParaRPr lang="en-US" sz="1885"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488</Words>
  <Application>Microsoft Office PowerPoint</Application>
  <PresentationFormat>Custom</PresentationFormat>
  <Paragraphs>65</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Lora</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HP 840</cp:lastModifiedBy>
  <cp:revision>2</cp:revision>
  <dcterms:created xsi:type="dcterms:W3CDTF">2024-08-23T19:34:44Z</dcterms:created>
  <dcterms:modified xsi:type="dcterms:W3CDTF">2024-08-24T03:03:02Z</dcterms:modified>
</cp:coreProperties>
</file>